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0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61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0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A490-F9C2-4F6D-A814-AE90A1C94D5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15EA-5750-4427-94D0-16EEB6276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Makes a Healthy Soil?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C4D2F-0EAC-4D70-BE39-33646C760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55807-A055-4515-8ECB-8E0F9252CA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B1C8C-79E3-4D40-B65A-393B53CE9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51B1F-556C-466F-A385-F550D62E02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healthy soil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Level of Soil Organic Matter Is Maintained</a:t>
            </a:r>
          </a:p>
          <a:p>
            <a:pPr lvl="1"/>
            <a:r>
              <a:rPr lang="en-US" dirty="0"/>
              <a:t>Functionality maintained (substrate, role in soil structure, ground cover)</a:t>
            </a:r>
          </a:p>
          <a:p>
            <a:pPr lvl="1"/>
            <a:r>
              <a:rPr lang="en-US" dirty="0"/>
              <a:t>Net carbon sequestration</a:t>
            </a:r>
          </a:p>
          <a:p>
            <a:pPr lvl="1"/>
            <a:r>
              <a:rPr lang="en-US" dirty="0"/>
              <a:t>Soil organic matter level matching land use and soil texture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7B2339-A9E4-40E7-A814-8FAF703DA2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2" y="3917437"/>
            <a:ext cx="4270789" cy="28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0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healthy soil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Soil Fertility Is Optimized</a:t>
            </a:r>
          </a:p>
          <a:p>
            <a:pPr lvl="1"/>
            <a:r>
              <a:rPr lang="en-US" dirty="0"/>
              <a:t>Nutrient additions at least match removals and losses</a:t>
            </a:r>
          </a:p>
          <a:p>
            <a:pPr lvl="1"/>
            <a:r>
              <a:rPr lang="en-US" dirty="0"/>
              <a:t>Fertility is adequate for land use</a:t>
            </a:r>
          </a:p>
          <a:p>
            <a:pPr lvl="1"/>
            <a:r>
              <a:rPr lang="en-US" dirty="0"/>
              <a:t>Nutrient storage capacity is maintained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11B2D-C6D7-4668-9414-97A8DC7617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2" y="3862872"/>
            <a:ext cx="5118825" cy="288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healthy soil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Optimized Water Entry, Storage and Supply</a:t>
            </a:r>
          </a:p>
          <a:p>
            <a:pPr lvl="1"/>
            <a:r>
              <a:rPr lang="en-US" dirty="0"/>
              <a:t>Water infiltration, permeability and storage maximized to meet land-use needs</a:t>
            </a:r>
          </a:p>
          <a:p>
            <a:pPr lvl="1"/>
            <a:r>
              <a:rPr lang="en-US" dirty="0"/>
              <a:t>Drainage is minimized where there is risk of dryland salinity or acidification</a:t>
            </a:r>
          </a:p>
          <a:p>
            <a:pPr lvl="1"/>
            <a:r>
              <a:rPr lang="en-US" dirty="0"/>
              <a:t>No constraints to water use (supply function)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9AB6A-F4D4-4E9D-BE07-D77F09517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2" y="3937518"/>
            <a:ext cx="3543235" cy="28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8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healthy soil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Enhanced Soil Biological Function</a:t>
            </a:r>
          </a:p>
          <a:p>
            <a:pPr lvl="1"/>
            <a:r>
              <a:rPr lang="en-US" dirty="0"/>
              <a:t>Resilient and diverse biological community (self-regulating)</a:t>
            </a:r>
          </a:p>
          <a:p>
            <a:pPr lvl="1"/>
            <a:r>
              <a:rPr lang="en-US" dirty="0"/>
              <a:t>Biota undertake key functions, such as nutrient recycling</a:t>
            </a:r>
          </a:p>
          <a:p>
            <a:pPr lvl="1"/>
            <a:r>
              <a:rPr lang="en-US" dirty="0"/>
              <a:t>Optimal biological functioning (efficient, beneficial, dynamic)</a:t>
            </a:r>
          </a:p>
          <a:p>
            <a:pPr lvl="1"/>
            <a:r>
              <a:rPr lang="en-US" dirty="0"/>
              <a:t>Absence of disease expression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0940-5195-4B38-8809-EB4A2930FA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2" y="4124131"/>
            <a:ext cx="3519739" cy="26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2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healthy soil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Productive Land Uses</a:t>
            </a:r>
          </a:p>
          <a:p>
            <a:pPr lvl="1"/>
            <a:r>
              <a:rPr lang="en-US" dirty="0"/>
              <a:t>Supports plant growth/land use requirements</a:t>
            </a:r>
          </a:p>
          <a:p>
            <a:pPr lvl="1"/>
            <a:r>
              <a:rPr lang="en-US" dirty="0"/>
              <a:t>Maintains resource condition and ecosystem services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FE925-E458-41D3-BA08-7101162E9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499" y="3722914"/>
            <a:ext cx="5529129" cy="30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healthy soil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Enhances Environmental and Community Health and Well-Being</a:t>
            </a:r>
          </a:p>
          <a:p>
            <a:pPr lvl="1"/>
            <a:r>
              <a:rPr lang="en-US" dirty="0"/>
              <a:t>Healthy soils = healthy food = healthy people</a:t>
            </a:r>
          </a:p>
          <a:p>
            <a:pPr lvl="1"/>
            <a:r>
              <a:rPr lang="en-US" dirty="0"/>
              <a:t>Profitable while conserving soil resource and reducing environmental impact</a:t>
            </a:r>
          </a:p>
          <a:p>
            <a:pPr lvl="1"/>
            <a:r>
              <a:rPr lang="en-US" dirty="0"/>
              <a:t>Fit for purpose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B3E67-D8EA-4236-A893-68E5BF1AD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2" y="3834882"/>
            <a:ext cx="3993284" cy="28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4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below ground supports life above 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ED5DCC9-19C8-44CC-8334-5FF9DDE6C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600769"/>
              </p:ext>
            </p:extLst>
          </p:nvPr>
        </p:nvGraphicFramePr>
        <p:xfrm>
          <a:off x="2589213" y="2133600"/>
          <a:ext cx="8915400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1580894726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882624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Organisms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(per 10 ft²)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55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Bacteria and Archaea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trillion – 1 quadrillion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75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Actinobacteria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– 10 trillion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43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/>
                        <a:t> – 10 million per 3 ft.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195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– 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7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million – 100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999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Nematodes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100,000 – 10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8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– 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94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Collembola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– 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04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Earthworms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– 100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57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fauna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– 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42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5AE557B-61B0-4ED4-847E-6658E2619691}"/>
              </a:ext>
            </a:extLst>
          </p:cNvPr>
          <p:cNvSpPr txBox="1"/>
          <p:nvPr/>
        </p:nvSpPr>
        <p:spPr>
          <a:xfrm>
            <a:off x="1669409" y="6442745"/>
            <a:ext cx="607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Sources: Weil &amp; Brady, The Nature and Properties of Soil, 15 e; Lindo, Kozlowski &amp; Robinson (eds). Know Soil Know Life; </a:t>
            </a:r>
            <a:r>
              <a:rPr lang="en-US" sz="1000" dirty="0" err="1"/>
              <a:t>Orgiazzi</a:t>
            </a:r>
            <a:r>
              <a:rPr lang="en-US" sz="1000" dirty="0"/>
              <a:t>, </a:t>
            </a:r>
            <a:r>
              <a:rPr lang="en-US" sz="1000" dirty="0" err="1"/>
              <a:t>Bardgett</a:t>
            </a:r>
            <a:r>
              <a:rPr lang="en-US" sz="1000" dirty="0"/>
              <a:t>, Barrios et al. 2016. Global Soil Biodiversity Atlas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40DD9-469C-45C1-9313-C99B6AE687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215" y="2496144"/>
            <a:ext cx="596579" cy="357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BFE94-97C1-4B70-B44C-32B029C850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6069502" y="2448075"/>
            <a:ext cx="357946" cy="454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89EB23-202D-424D-B74D-1019CDB778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03064" y="2822877"/>
            <a:ext cx="328132" cy="459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4E0EE7-AC68-4F0C-A92B-E7D6DC5C96A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272" y="3239705"/>
            <a:ext cx="487232" cy="3479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273F3-29D7-4676-A480-3B337CDB7BD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769" y="3624587"/>
            <a:ext cx="459386" cy="344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84F4CF-ABD4-4758-9D48-8C5DB9FC661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545" y="4005702"/>
            <a:ext cx="503339" cy="3350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9317D9-38F7-4BF1-8102-C4431C59752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456" y="4381766"/>
            <a:ext cx="578227" cy="3264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B208E5-22C0-4453-B0CE-FBAAF0E95DD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242" y="4739711"/>
            <a:ext cx="339117" cy="335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D6EFA3-AF3F-4E5E-B082-86A1A9D1EE3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545" y="5118827"/>
            <a:ext cx="578227" cy="3324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0C8C50-A5A1-46D4-B8AC-7FF441274B4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688" y="5490498"/>
            <a:ext cx="519703" cy="3445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DFF524-41D2-4BF7-869E-80F35A3E2BD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369" y="5858963"/>
            <a:ext cx="385034" cy="3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6551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315</TotalTime>
  <Words>325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What Makes a Healthy Soil?</vt:lpstr>
      <vt:lpstr>Components of a healthy soil</vt:lpstr>
      <vt:lpstr>Components of a healthy soil</vt:lpstr>
      <vt:lpstr>Components of a healthy soil</vt:lpstr>
      <vt:lpstr>Components of a healthy soil</vt:lpstr>
      <vt:lpstr>Components of a healthy soil</vt:lpstr>
      <vt:lpstr>Components of a healthy soil</vt:lpstr>
      <vt:lpstr>Life below ground supports life above 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Soils Important?</dc:title>
  <dc:creator>Will Fett</dc:creator>
  <cp:lastModifiedBy>Will Fett</cp:lastModifiedBy>
  <cp:revision>22</cp:revision>
  <dcterms:created xsi:type="dcterms:W3CDTF">2019-09-25T20:42:15Z</dcterms:created>
  <dcterms:modified xsi:type="dcterms:W3CDTF">2020-01-09T19:48:33Z</dcterms:modified>
</cp:coreProperties>
</file>